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0" r:id="rId2"/>
    <p:sldId id="329" r:id="rId3"/>
    <p:sldId id="330" r:id="rId4"/>
    <p:sldId id="321" r:id="rId5"/>
    <p:sldId id="322" r:id="rId6"/>
    <p:sldId id="323" r:id="rId7"/>
    <p:sldId id="325" r:id="rId8"/>
    <p:sldId id="326" r:id="rId9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pe, Margaret M - Albany, NY" initials="PMM-A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60" y="-96"/>
      </p:cViewPr>
      <p:guideLst>
        <p:guide orient="horz" pos="2928"/>
        <p:guide pos="216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A893DBD-82D0-4B51-ACDE-CF494B76A896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F1035DD-0D95-4B56-863A-A6C3B202DE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789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773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773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773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773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773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773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773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773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4E7A-4292-4843-9517-6D8E27CBDCA5}" type="datetime1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6398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8679-852F-46E3-B5CA-AB8A802843C4}" type="datetime1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525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6725-EE8E-4850-AE87-845E2D964C00}" type="datetime1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269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C8507-A6DC-49C0-81F7-BBB2952FD04F}" type="datetime1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3803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FB23C-2D1E-431C-9853-CE150DFB8A80}" type="datetime1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8979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40DC-9184-4C8C-9E6B-5DA50F3FCF9C}" type="datetime1">
              <a:rPr lang="en-US" smtClean="0"/>
              <a:pPr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4201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5019-F38E-4452-8C04-A440AEB39D44}" type="datetime1">
              <a:rPr lang="en-US" smtClean="0"/>
              <a:pPr/>
              <a:t>7/9/2018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9371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F4B1-EDC2-47E2-97B3-9B7BE9055E76}" type="datetime1">
              <a:rPr lang="en-US" smtClean="0"/>
              <a:pPr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9941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7B8F-019B-439B-9C6A-5F5DDE343CB6}" type="datetime1">
              <a:rPr lang="en-US" smtClean="0"/>
              <a:pPr/>
              <a:t>7/9/2018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3306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1B4-894E-40BB-AD53-D6A7171C0C75}" type="datetime1">
              <a:rPr lang="en-US" smtClean="0"/>
              <a:pPr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9972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B99C-9CFB-4D46-A79D-D6BB36D40671}" type="datetime1">
              <a:rPr lang="en-US" smtClean="0"/>
              <a:pPr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942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07EDC-C09E-41BE-A081-880F8BA8ACEF}" type="datetime1">
              <a:rPr lang="en-US" smtClean="0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5EAA1-8F97-4ABA-B78C-5673B036DD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2807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2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8046"/>
            <a:ext cx="9144000" cy="1016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233265"/>
            <a:ext cx="1812857" cy="38571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Your Team Can Soar! Powerful Lessons to Help You Develop High Performance Teams</a:t>
            </a:r>
            <a:endParaRPr lang="en-US" b="1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Wes Friesen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President: Solomon Training &amp; Development; University Instructor, Speaker &amp; Writer; Large Utility Manager (retired)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460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2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8046"/>
            <a:ext cx="9144000" cy="1016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233265"/>
            <a:ext cx="1812857" cy="38571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Developing High Performing Teams Can Wear You Out! BEFORE</a:t>
            </a:r>
            <a:endParaRPr lang="en-US" b="1" dirty="0"/>
          </a:p>
        </p:txBody>
      </p:sp>
      <p:pic>
        <p:nvPicPr>
          <p:cNvPr id="10" name="Picture Placeholder 9" descr="Gary Busey Before.png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3200400" y="2667000"/>
            <a:ext cx="2835026" cy="361064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body" sz="half" idx="4294967295"/>
          </p:nvPr>
        </p:nvSpPr>
        <p:spPr>
          <a:xfrm>
            <a:off x="0" y="5367338"/>
            <a:ext cx="5486400" cy="80486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460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2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8046"/>
            <a:ext cx="9144000" cy="1016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233265"/>
            <a:ext cx="1812857" cy="38571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Developing High Performing Teams Can Wear You Out! AFTER</a:t>
            </a:r>
            <a:endParaRPr lang="en-US" b="1" dirty="0"/>
          </a:p>
        </p:txBody>
      </p:sp>
      <p:pic>
        <p:nvPicPr>
          <p:cNvPr id="10" name="Picture Placeholder 9" descr="Gary Busey Before.png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3200400" y="2911815"/>
            <a:ext cx="2835026" cy="312101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body" sz="half" idx="4294967295"/>
          </p:nvPr>
        </p:nvSpPr>
        <p:spPr>
          <a:xfrm>
            <a:off x="0" y="5367338"/>
            <a:ext cx="5486400" cy="80486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460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2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8046"/>
            <a:ext cx="9144000" cy="1016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233265"/>
            <a:ext cx="1812857" cy="38571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“Three Need Factors”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Clr>
                <a:schemeClr val="bg1"/>
              </a:buClr>
              <a:buFontTx/>
              <a:buAutoNum type="arabicParenR"/>
            </a:pPr>
            <a:endParaRPr lang="en-US" sz="2800" b="1" dirty="0" smtClean="0">
              <a:cs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  <a:buClr>
                <a:schemeClr val="bg1"/>
              </a:buClr>
              <a:buFontTx/>
              <a:buAutoNum type="arabicParenR"/>
            </a:pPr>
            <a:r>
              <a:rPr lang="en-US" sz="2800" b="1" dirty="0" smtClean="0">
                <a:cs typeface="Arial" panose="020B0604020202020204" pitchFamily="34" charset="0"/>
              </a:rPr>
              <a:t>Equity</a:t>
            </a:r>
            <a:r>
              <a:rPr lang="en-US" sz="2800" dirty="0" smtClean="0">
                <a:cs typeface="Arial" panose="020B0604020202020204" pitchFamily="34" charset="0"/>
              </a:rPr>
              <a:t> (fairness)</a:t>
            </a:r>
            <a:r>
              <a:rPr lang="en-US" dirty="0" smtClean="0">
                <a:cs typeface="Arial" panose="020B0604020202020204" pitchFamily="34" charset="0"/>
              </a:rPr>
              <a:t>	</a:t>
            </a:r>
          </a:p>
          <a:p>
            <a:pPr marL="1009650" lvl="1" indent="-609600">
              <a:lnSpc>
                <a:spcPct val="90000"/>
              </a:lnSpc>
              <a:buClr>
                <a:schemeClr val="bg1"/>
              </a:buClr>
              <a:buFontTx/>
              <a:buAutoNum type="arabicParenR"/>
            </a:pPr>
            <a:r>
              <a:rPr lang="en-US" dirty="0" smtClean="0">
                <a:cs typeface="Arial" panose="020B0604020202020204" pitchFamily="34" charset="0"/>
              </a:rPr>
              <a:t>Physical Work Environment</a:t>
            </a:r>
          </a:p>
          <a:p>
            <a:pPr marL="990600" lvl="1" indent="-533400">
              <a:lnSpc>
                <a:spcPct val="90000"/>
              </a:lnSpc>
              <a:buClr>
                <a:schemeClr val="bg1"/>
              </a:buClr>
              <a:buFontTx/>
              <a:buNone/>
            </a:pPr>
            <a:r>
              <a:rPr lang="en-US" dirty="0" smtClean="0">
                <a:cs typeface="Arial" panose="020B0604020202020204" pitchFamily="34" charset="0"/>
              </a:rPr>
              <a:t>	Economic</a:t>
            </a:r>
          </a:p>
          <a:p>
            <a:pPr marL="990600" lvl="1" indent="-533400">
              <a:lnSpc>
                <a:spcPct val="90000"/>
              </a:lnSpc>
              <a:buClr>
                <a:schemeClr val="bg1"/>
              </a:buClr>
              <a:buFontTx/>
              <a:buNone/>
            </a:pPr>
            <a:r>
              <a:rPr lang="en-US" dirty="0" smtClean="0">
                <a:cs typeface="Arial" panose="020B0604020202020204" pitchFamily="34" charset="0"/>
              </a:rPr>
              <a:t>	Equity/Respect</a:t>
            </a:r>
          </a:p>
          <a:p>
            <a:pPr marL="609600" indent="-609600">
              <a:lnSpc>
                <a:spcPct val="90000"/>
              </a:lnSpc>
              <a:buClr>
                <a:schemeClr val="bg1"/>
              </a:buClr>
              <a:buFontTx/>
              <a:buAutoNum type="arabicParenR"/>
            </a:pPr>
            <a:r>
              <a:rPr lang="en-US" sz="2800" b="1" dirty="0" smtClean="0">
                <a:cs typeface="Arial" panose="020B0604020202020204" pitchFamily="34" charset="0"/>
              </a:rPr>
              <a:t>Achievement</a:t>
            </a:r>
          </a:p>
          <a:p>
            <a:pPr marL="990600" lvl="1" indent="-533400">
              <a:lnSpc>
                <a:spcPct val="90000"/>
              </a:lnSpc>
              <a:buClr>
                <a:schemeClr val="bg1"/>
              </a:buClr>
              <a:buFontTx/>
              <a:buNone/>
            </a:pPr>
            <a:r>
              <a:rPr lang="en-US" dirty="0" smtClean="0">
                <a:cs typeface="Arial" panose="020B0604020202020204" pitchFamily="34" charset="0"/>
              </a:rPr>
              <a:t>	Organization &amp; Team</a:t>
            </a:r>
          </a:p>
          <a:p>
            <a:pPr marL="609600" indent="-609600">
              <a:lnSpc>
                <a:spcPct val="90000"/>
              </a:lnSpc>
              <a:buClr>
                <a:schemeClr val="bg1"/>
              </a:buClr>
              <a:buFontTx/>
              <a:buAutoNum type="arabicParenR"/>
            </a:pPr>
            <a:r>
              <a:rPr lang="en-US" sz="2800" b="1" dirty="0" smtClean="0">
                <a:cs typeface="Arial" panose="020B0604020202020204" pitchFamily="34" charset="0"/>
              </a:rPr>
              <a:t>Camaraderie</a:t>
            </a:r>
          </a:p>
          <a:p>
            <a:pPr marL="990600" lvl="1" indent="-533400">
              <a:lnSpc>
                <a:spcPct val="90000"/>
              </a:lnSpc>
              <a:buClr>
                <a:schemeClr val="bg1"/>
              </a:buClr>
              <a:buFontTx/>
              <a:buNone/>
            </a:pPr>
            <a:r>
              <a:rPr lang="en-US" dirty="0" smtClean="0">
                <a:cs typeface="Arial" panose="020B0604020202020204" pitchFamily="34" charset="0"/>
              </a:rPr>
              <a:t>	Interpersonally</a:t>
            </a:r>
          </a:p>
          <a:p>
            <a:pPr marL="990600" lvl="1" indent="-533400">
              <a:lnSpc>
                <a:spcPct val="90000"/>
              </a:lnSpc>
              <a:buClr>
                <a:schemeClr val="bg1"/>
              </a:buClr>
              <a:buFontTx/>
              <a:buNone/>
            </a:pPr>
            <a:r>
              <a:rPr lang="en-US" dirty="0" smtClean="0">
                <a:cs typeface="Arial" panose="020B0604020202020204" pitchFamily="34" charset="0"/>
              </a:rPr>
              <a:t>	Teamwork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460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2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8046"/>
            <a:ext cx="9144000" cy="1016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233265"/>
            <a:ext cx="1812857" cy="385714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77200" cy="9604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Six Things to Build Engagement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buClr>
                <a:schemeClr val="bg1"/>
              </a:buClr>
              <a:buFontTx/>
              <a:buAutoNum type="arabicParenR"/>
            </a:pPr>
            <a:r>
              <a:rPr lang="en-US" sz="2800" b="1" dirty="0" smtClean="0">
                <a:cs typeface="Arial" panose="020B0604020202020204" pitchFamily="34" charset="0"/>
              </a:rPr>
              <a:t>1) Don’t let </a:t>
            </a:r>
            <a:r>
              <a:rPr lang="en-US" sz="2800" b="1" dirty="0" err="1" smtClean="0">
                <a:cs typeface="Arial" panose="020B0604020202020204" pitchFamily="34" charset="0"/>
              </a:rPr>
              <a:t>newbies</a:t>
            </a:r>
            <a:r>
              <a:rPr lang="en-US" sz="2800" b="1" dirty="0" smtClean="0">
                <a:cs typeface="Arial" panose="020B0604020202020204" pitchFamily="34" charset="0"/>
              </a:rPr>
              <a:t> sink</a:t>
            </a:r>
          </a:p>
          <a:p>
            <a:pPr marL="609600" indent="-609600">
              <a:buClr>
                <a:schemeClr val="bg1"/>
              </a:buClr>
              <a:buFontTx/>
              <a:buAutoNum type="arabicParenR"/>
            </a:pPr>
            <a:r>
              <a:rPr lang="en-US" sz="2800" b="1" dirty="0" smtClean="0">
                <a:cs typeface="Arial" panose="020B0604020202020204" pitchFamily="34" charset="0"/>
              </a:rPr>
              <a:t>2) Create a physically comfortable work environment</a:t>
            </a:r>
          </a:p>
          <a:p>
            <a:pPr marL="609600" indent="-609600">
              <a:buClr>
                <a:schemeClr val="bg1"/>
              </a:buClr>
              <a:buFontTx/>
              <a:buAutoNum type="arabicParenR"/>
            </a:pPr>
            <a:r>
              <a:rPr lang="en-US" sz="2800" b="1" dirty="0" smtClean="0">
                <a:cs typeface="Arial" panose="020B0604020202020204" pitchFamily="34" charset="0"/>
              </a:rPr>
              <a:t>3) Eliminate perks that favor one level of employee over another</a:t>
            </a:r>
          </a:p>
          <a:p>
            <a:pPr marL="609600" indent="-609600">
              <a:buClr>
                <a:schemeClr val="bg1"/>
              </a:buClr>
              <a:buFontTx/>
              <a:buAutoNum type="arabicParenR"/>
            </a:pPr>
            <a:r>
              <a:rPr lang="en-US" sz="2800" b="1" dirty="0" smtClean="0">
                <a:cs typeface="Arial" panose="020B0604020202020204" pitchFamily="34" charset="0"/>
              </a:rPr>
              <a:t>4) Avoid micromanaging</a:t>
            </a:r>
          </a:p>
          <a:p>
            <a:pPr marL="609600" indent="-609600">
              <a:buClr>
                <a:schemeClr val="bg1"/>
              </a:buClr>
              <a:buFontTx/>
              <a:buAutoNum type="arabicParenR"/>
            </a:pPr>
            <a:r>
              <a:rPr lang="en-US" sz="2800" b="1" dirty="0" smtClean="0">
                <a:cs typeface="Arial" panose="020B0604020202020204" pitchFamily="34" charset="0"/>
              </a:rPr>
              <a:t>5) Spill the beans</a:t>
            </a:r>
          </a:p>
          <a:p>
            <a:pPr marL="609600" indent="-609600">
              <a:buClr>
                <a:schemeClr val="bg1"/>
              </a:buClr>
              <a:buFontTx/>
              <a:buAutoNum type="arabicParenR"/>
            </a:pPr>
            <a:r>
              <a:rPr lang="en-US" sz="2800" b="1" dirty="0" smtClean="0">
                <a:cs typeface="Arial" panose="020B0604020202020204" pitchFamily="34" charset="0"/>
              </a:rPr>
              <a:t>6) Observe basic courtesies</a:t>
            </a:r>
          </a:p>
          <a:p>
            <a:pPr marL="609600" indent="-609600">
              <a:buClr>
                <a:schemeClr val="bg1"/>
              </a:buClr>
              <a:buFontTx/>
              <a:buAutoNum type="arabicParenR"/>
            </a:pPr>
            <a:endParaRPr lang="en-US" sz="2800" dirty="0" smtClean="0"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460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2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8046"/>
            <a:ext cx="9144000" cy="1016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233265"/>
            <a:ext cx="1812857" cy="38571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153400" cy="10366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Seven Things That Motivate People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Clr>
                <a:schemeClr val="bg1"/>
              </a:buClr>
              <a:buFontTx/>
              <a:buAutoNum type="arabicPeriod"/>
            </a:pPr>
            <a:endParaRPr lang="en-US" b="1" dirty="0" smtClean="0">
              <a:cs typeface="Arial" pitchFamily="34" charset="0"/>
            </a:endParaRPr>
          </a:p>
          <a:p>
            <a:pPr marL="609600" indent="-609600">
              <a:buClr>
                <a:schemeClr val="bg1"/>
              </a:buClr>
              <a:buFontTx/>
              <a:buAutoNum type="arabicPeriod"/>
            </a:pPr>
            <a:r>
              <a:rPr lang="en-US" b="1" dirty="0" smtClean="0">
                <a:cs typeface="Arial" pitchFamily="34" charset="0"/>
              </a:rPr>
              <a:t>1) Need for Achievement</a:t>
            </a:r>
          </a:p>
          <a:p>
            <a:pPr marL="609600" indent="-609600">
              <a:buClr>
                <a:schemeClr val="bg1"/>
              </a:buClr>
              <a:buFontTx/>
              <a:buAutoNum type="arabicPeriod"/>
            </a:pPr>
            <a:r>
              <a:rPr lang="en-US" b="1" dirty="0" smtClean="0">
                <a:cs typeface="Arial" pitchFamily="34" charset="0"/>
              </a:rPr>
              <a:t>2) Need for Power</a:t>
            </a:r>
          </a:p>
          <a:p>
            <a:pPr marL="609600" indent="-609600">
              <a:buClr>
                <a:schemeClr val="bg1"/>
              </a:buClr>
              <a:buFontTx/>
              <a:buAutoNum type="arabicPeriod"/>
            </a:pPr>
            <a:r>
              <a:rPr lang="en-US" b="1" dirty="0" smtClean="0">
                <a:cs typeface="Arial" pitchFamily="34" charset="0"/>
              </a:rPr>
              <a:t>3) Need for Affiliation</a:t>
            </a:r>
          </a:p>
          <a:p>
            <a:pPr marL="609600" indent="-609600">
              <a:buClr>
                <a:schemeClr val="bg1"/>
              </a:buClr>
              <a:buFontTx/>
              <a:buAutoNum type="arabicPeriod"/>
            </a:pPr>
            <a:r>
              <a:rPr lang="en-US" b="1" dirty="0" smtClean="0">
                <a:cs typeface="Arial" pitchFamily="34" charset="0"/>
              </a:rPr>
              <a:t>4) Need for Autonomy</a:t>
            </a:r>
          </a:p>
          <a:p>
            <a:pPr marL="609600" indent="-609600">
              <a:buClr>
                <a:schemeClr val="bg1"/>
              </a:buClr>
              <a:buFontTx/>
              <a:buAutoNum type="arabicPeriod"/>
            </a:pPr>
            <a:r>
              <a:rPr lang="en-US" b="1" dirty="0" smtClean="0">
                <a:cs typeface="Arial" pitchFamily="34" charset="0"/>
              </a:rPr>
              <a:t>5) Need for Esteem</a:t>
            </a:r>
          </a:p>
          <a:p>
            <a:pPr marL="609600" indent="-609600">
              <a:buClr>
                <a:schemeClr val="bg1"/>
              </a:buClr>
              <a:buFontTx/>
              <a:buAutoNum type="arabicPeriod"/>
            </a:pPr>
            <a:r>
              <a:rPr lang="en-US" b="1" dirty="0" smtClean="0">
                <a:cs typeface="Arial" pitchFamily="34" charset="0"/>
              </a:rPr>
              <a:t>6) Need for Safety and Security</a:t>
            </a:r>
          </a:p>
          <a:p>
            <a:pPr marL="609600" indent="-609600">
              <a:buClr>
                <a:schemeClr val="bg1"/>
              </a:buClr>
              <a:buFontTx/>
              <a:buAutoNum type="arabicPeriod"/>
            </a:pPr>
            <a:r>
              <a:rPr lang="en-US" b="1" dirty="0" smtClean="0">
                <a:cs typeface="Arial" pitchFamily="34" charset="0"/>
              </a:rPr>
              <a:t>7) Need for Equity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460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2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8046"/>
            <a:ext cx="9144000" cy="1016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233265"/>
            <a:ext cx="1812857" cy="38571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153400" cy="1036638"/>
          </a:xfrm>
        </p:spPr>
        <p:txBody>
          <a:bodyPr>
            <a:normAutofit/>
          </a:bodyPr>
          <a:lstStyle/>
          <a:p>
            <a:r>
              <a:rPr lang="en-US" b="1" dirty="0" smtClean="0"/>
              <a:t>The Magical “5 to 1” Ratio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buClr>
                <a:schemeClr val="bg1"/>
              </a:buClr>
              <a:buFontTx/>
              <a:buAutoNum type="arabicPeriod"/>
            </a:pPr>
            <a:endParaRPr lang="en-US" b="1" dirty="0" smtClean="0">
              <a:cs typeface="Arial" pitchFamily="34" charset="0"/>
            </a:endParaRPr>
          </a:p>
          <a:p>
            <a:pPr algn="ctr">
              <a:buNone/>
            </a:pPr>
            <a:r>
              <a:rPr lang="en-US" sz="3600" b="1" dirty="0" smtClean="0"/>
              <a:t>“Positive to Negative Comments”</a:t>
            </a:r>
          </a:p>
          <a:p>
            <a:pPr algn="ctr"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Validated by:</a:t>
            </a:r>
          </a:p>
          <a:p>
            <a:pPr>
              <a:buClrTx/>
            </a:pPr>
            <a:r>
              <a:rPr lang="en-US" b="1" dirty="0" smtClean="0"/>
              <a:t>Leadership team study</a:t>
            </a:r>
          </a:p>
          <a:p>
            <a:pPr>
              <a:buClrTx/>
            </a:pPr>
            <a:r>
              <a:rPr lang="en-US" b="1" dirty="0" smtClean="0"/>
              <a:t>Psychologists Clifton &amp; </a:t>
            </a:r>
            <a:r>
              <a:rPr lang="en-US" b="1" dirty="0" err="1" smtClean="0"/>
              <a:t>Rath</a:t>
            </a:r>
            <a:endParaRPr lang="en-US" b="1" dirty="0" smtClean="0"/>
          </a:p>
          <a:p>
            <a:pPr>
              <a:buClrTx/>
            </a:pPr>
            <a:r>
              <a:rPr lang="en-US" b="1" dirty="0" smtClean="0"/>
              <a:t>Dr. John </a:t>
            </a:r>
            <a:r>
              <a:rPr lang="en-US" b="1" dirty="0" err="1" smtClean="0"/>
              <a:t>Gottman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460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2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8046"/>
            <a:ext cx="9144000" cy="1016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233265"/>
            <a:ext cx="1812857" cy="38571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153400" cy="1036638"/>
          </a:xfrm>
        </p:spPr>
        <p:txBody>
          <a:bodyPr>
            <a:normAutofit/>
          </a:bodyPr>
          <a:lstStyle/>
          <a:p>
            <a:r>
              <a:rPr lang="en-US" b="1" dirty="0" smtClean="0"/>
              <a:t>Dr. </a:t>
            </a:r>
            <a:r>
              <a:rPr lang="en-US" b="1" dirty="0" err="1" smtClean="0"/>
              <a:t>Gottman</a:t>
            </a:r>
            <a:r>
              <a:rPr lang="en-US" b="1" dirty="0" smtClean="0"/>
              <a:t> Study 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09600" indent="-609600">
              <a:buClr>
                <a:schemeClr val="bg1"/>
              </a:buClr>
              <a:buFontTx/>
              <a:buAutoNum type="arabicPeriod"/>
            </a:pPr>
            <a:endParaRPr lang="en-US" dirty="0" smtClean="0">
              <a:cs typeface="Arial" pitchFamily="34" charset="0"/>
            </a:endParaRPr>
          </a:p>
          <a:p>
            <a:pPr>
              <a:buClr>
                <a:schemeClr val="bg1"/>
              </a:buClr>
            </a:pPr>
            <a:r>
              <a:rPr lang="en-US" b="1" dirty="0" smtClean="0"/>
              <a:t>One 15 minute conversation with 700 couples that were strangers to the </a:t>
            </a:r>
            <a:r>
              <a:rPr lang="en-US" b="1" dirty="0" err="1" smtClean="0"/>
              <a:t>Gottman</a:t>
            </a:r>
            <a:r>
              <a:rPr lang="en-US" b="1" dirty="0" smtClean="0"/>
              <a:t> research team.</a:t>
            </a:r>
          </a:p>
          <a:p>
            <a:pPr>
              <a:buClr>
                <a:schemeClr val="bg1"/>
              </a:buClr>
            </a:pPr>
            <a:endParaRPr lang="en-US" b="1" dirty="0" smtClean="0"/>
          </a:p>
          <a:p>
            <a:pPr>
              <a:buClr>
                <a:schemeClr val="bg1"/>
              </a:buClr>
            </a:pPr>
            <a:r>
              <a:rPr lang="en-US" b="1" dirty="0" smtClean="0"/>
              <a:t>The team predicted if ten years later couple would be divorced or married. Ten years later the team followed up, and they predicted with an accuracy rate of 94%!!</a:t>
            </a:r>
          </a:p>
          <a:p>
            <a:pPr>
              <a:buClr>
                <a:schemeClr val="bg1"/>
              </a:buClr>
            </a:pPr>
            <a:endParaRPr lang="en-US" b="1" dirty="0" smtClean="0"/>
          </a:p>
          <a:p>
            <a:pPr>
              <a:buClr>
                <a:schemeClr val="bg1"/>
              </a:buClr>
            </a:pPr>
            <a:r>
              <a:rPr lang="en-US" b="1" dirty="0" smtClean="0"/>
              <a:t>Basis for team’s prediction? </a:t>
            </a:r>
          </a:p>
          <a:p>
            <a:pPr marL="0" indent="0">
              <a:buClr>
                <a:schemeClr val="bg1"/>
              </a:buClr>
              <a:buNone/>
            </a:pPr>
            <a:r>
              <a:rPr lang="en-US" b="1" dirty="0" smtClean="0"/>
              <a:t>    The magic five to one ratio!!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AA1-8F97-4ABA-B78C-5673B036DD5F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460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5525</TotalTime>
  <Words>228</Words>
  <Application>Microsoft Office PowerPoint</Application>
  <PresentationFormat>On-screen Show (4:3)</PresentationFormat>
  <Paragraphs>57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</vt:lpstr>
      <vt:lpstr>Your Team Can Soar! Powerful Lessons to Help You Develop High Performance Teams</vt:lpstr>
      <vt:lpstr>    Developing High Performing Teams Can Wear You Out! BEFORE</vt:lpstr>
      <vt:lpstr>   Developing High Performing Teams Can Wear You Out! AFTER</vt:lpstr>
      <vt:lpstr> “Three Need Factors”</vt:lpstr>
      <vt:lpstr>Six Things to Build Engagement</vt:lpstr>
      <vt:lpstr>Seven Things That Motivate People</vt:lpstr>
      <vt:lpstr>The Magical “5 to 1” Ratio</vt:lpstr>
      <vt:lpstr>Dr. Gottman Study </vt:lpstr>
    </vt:vector>
  </TitlesOfParts>
  <Company>US Postal Service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Authorized User</dc:creator>
  <cp:lastModifiedBy>Wes Friesen</cp:lastModifiedBy>
  <cp:revision>169</cp:revision>
  <cp:lastPrinted>2017-05-11T16:01:46Z</cp:lastPrinted>
  <dcterms:created xsi:type="dcterms:W3CDTF">2016-03-10T21:49:58Z</dcterms:created>
  <dcterms:modified xsi:type="dcterms:W3CDTF">2018-07-09T22:48:06Z</dcterms:modified>
</cp:coreProperties>
</file>